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7" r:id="rId6"/>
    <p:sldId id="289" r:id="rId7"/>
    <p:sldId id="295" r:id="rId8"/>
    <p:sldId id="296" r:id="rId9"/>
    <p:sldId id="297" r:id="rId10"/>
    <p:sldId id="298" r:id="rId11"/>
    <p:sldId id="270" r:id="rId1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  <p:cmAuthor id="5" name="호세 곽" initials="호곽" lastIdx="1" clrIdx="4">
    <p:extLst>
      <p:ext uri="{19B8F6BF-5375-455C-9EA6-DF929625EA0E}">
        <p15:presenceInfo xmlns:p15="http://schemas.microsoft.com/office/powerpoint/2012/main" userId="a2117855ade548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60046" autoAdjust="0"/>
  </p:normalViewPr>
  <p:slideViewPr>
    <p:cSldViewPr snapToGrid="0">
      <p:cViewPr varScale="1">
        <p:scale>
          <a:sx n="30" d="100"/>
          <a:sy n="30" d="100"/>
        </p:scale>
        <p:origin x="1651" y="3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058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25-04-17T13:59:53.941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C78EDB-4074-4B9C-8A23-C61DB2EAECBA}" type="datetime1">
              <a:rPr lang="ko-KR" altLang="en-US" smtClean="0">
                <a:latin typeface="+mj-ea"/>
                <a:ea typeface="+mj-ea"/>
              </a:rPr>
              <a:t>2025-04-17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94A59610-D21E-4772-A7BF-F2F26E543677}" type="datetime1">
              <a:rPr lang="ko-KR" altLang="en-US" smtClean="0"/>
              <a:pPr/>
              <a:t>2025-04-17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B9A9E5-4F7F-4A7D-9DE1-899232329269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2148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저희가 저번에 발표에서 소개했듯이 </a:t>
            </a:r>
            <a:r>
              <a:rPr lang="ko-KR" altLang="en-US" noProof="0" dirty="0" err="1"/>
              <a:t>로봇팔</a:t>
            </a:r>
            <a:r>
              <a:rPr lang="ko-KR" altLang="en-US" noProof="0" dirty="0"/>
              <a:t> 조명에서 음성인식 시스템이 필요하기 때문에 이번에는 </a:t>
            </a:r>
            <a:r>
              <a:rPr lang="ko-KR" altLang="en-US" noProof="0" dirty="0" err="1"/>
              <a:t>음석인식</a:t>
            </a:r>
            <a:r>
              <a:rPr lang="ko-KR" altLang="en-US" noProof="0" dirty="0"/>
              <a:t> 시스템들을 구현 및 테스트해보았습니다</a:t>
            </a:r>
            <a:r>
              <a:rPr lang="en-US" altLang="ko-KR" noProof="0" dirty="0"/>
              <a:t>. 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7290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첫번째로 사용한 음성인식 시스템은 </a:t>
            </a:r>
            <a:r>
              <a:rPr lang="en-US" altLang="ko-KR" noProof="0" dirty="0" err="1"/>
              <a:t>Vosk</a:t>
            </a:r>
            <a:r>
              <a:rPr lang="ko-KR" altLang="en-US" noProof="0" dirty="0"/>
              <a:t>입니다</a:t>
            </a:r>
            <a:r>
              <a:rPr lang="en-US" altLang="ko-KR" noProof="0" dirty="0"/>
              <a:t>. </a:t>
            </a:r>
            <a:r>
              <a:rPr lang="en-US" altLang="ko-KR" noProof="0" dirty="0" err="1"/>
              <a:t>Vosk</a:t>
            </a:r>
            <a:r>
              <a:rPr lang="ko-KR" altLang="en-US" noProof="0" dirty="0"/>
              <a:t>는 따로 </a:t>
            </a:r>
            <a:r>
              <a:rPr lang="en-US" altLang="ko-KR" noProof="0" dirty="0" err="1"/>
              <a:t>api</a:t>
            </a:r>
            <a:r>
              <a:rPr lang="ko-KR" altLang="en-US" noProof="0" dirty="0"/>
              <a:t>를 사용하는 것이 아니라 로컬에 설치해서 사용하는 형태이기 때문에 통신이 </a:t>
            </a:r>
            <a:r>
              <a:rPr lang="ko-KR" altLang="en-US" noProof="0" dirty="0" err="1"/>
              <a:t>필요없다</a:t>
            </a:r>
            <a:r>
              <a:rPr lang="ko-KR" altLang="en-US" noProof="0" dirty="0"/>
              <a:t> 낮은 용량을 차지합니다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이러한 점들 덕분에 응답이 </a:t>
            </a:r>
            <a:r>
              <a:rPr lang="ko-KR" altLang="en-US" noProof="0" dirty="0" err="1"/>
              <a:t>빠르다라는</a:t>
            </a:r>
            <a:r>
              <a:rPr lang="ko-KR" altLang="en-US" noProof="0" dirty="0"/>
              <a:t> 장점이 있습니다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7687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이게 </a:t>
            </a:r>
            <a:r>
              <a:rPr lang="en-US" altLang="ko-KR" dirty="0" err="1"/>
              <a:t>vosk</a:t>
            </a:r>
            <a:r>
              <a:rPr lang="ko-KR" altLang="en-US" dirty="0"/>
              <a:t>로 주변 노이즈 없이 테스트 해본 결과인데요 애매한 정확도를 가지는 것을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56573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이 동영상이 주변에 노래나 노이즈 있을 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2916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다른 방법으로 </a:t>
            </a:r>
            <a:r>
              <a:rPr lang="ko-KR" altLang="en-US" dirty="0" err="1"/>
              <a:t>해본게</a:t>
            </a:r>
            <a:r>
              <a:rPr lang="ko-KR" altLang="en-US" dirty="0"/>
              <a:t> </a:t>
            </a:r>
            <a:r>
              <a:rPr lang="en-US" altLang="ko-KR" dirty="0"/>
              <a:t>speech recognition </a:t>
            </a:r>
            <a:r>
              <a:rPr lang="ko-KR" altLang="en-US" dirty="0"/>
              <a:t>라이브러리 </a:t>
            </a:r>
            <a:r>
              <a:rPr lang="en-US" altLang="ko-KR" dirty="0"/>
              <a:t>+ google API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 방법 또한 무료이지만 통신이 필요해 약간의 </a:t>
            </a:r>
            <a:r>
              <a:rPr lang="en-US" altLang="ko-KR" dirty="0"/>
              <a:t>delay</a:t>
            </a:r>
            <a:r>
              <a:rPr lang="ko-KR" altLang="en-US" dirty="0"/>
              <a:t>가 있을 수 있다라는 단점이 있습니다</a:t>
            </a:r>
            <a:r>
              <a:rPr lang="en-US" altLang="ko-KR" dirty="0"/>
              <a:t>. </a:t>
            </a:r>
            <a:r>
              <a:rPr lang="ko-KR" altLang="en-US" dirty="0"/>
              <a:t>하지만 높은 정확도와 </a:t>
            </a:r>
            <a:r>
              <a:rPr lang="en-US" altLang="ko-KR" dirty="0"/>
              <a:t>google </a:t>
            </a:r>
            <a:r>
              <a:rPr lang="en-US" altLang="ko-KR" dirty="0" err="1"/>
              <a:t>api</a:t>
            </a:r>
            <a:r>
              <a:rPr lang="ko-KR" altLang="en-US" dirty="0"/>
              <a:t>에서 제공하는 노이즈 처리 기능이 있어서 높은 인식률을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42554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영상을 </a:t>
            </a:r>
            <a:r>
              <a:rPr lang="ko-KR" altLang="en-US" dirty="0" err="1"/>
              <a:t>보시다시피</a:t>
            </a:r>
            <a:r>
              <a:rPr lang="ko-KR" altLang="en-US" dirty="0"/>
              <a:t> 듣는 </a:t>
            </a:r>
            <a:r>
              <a:rPr lang="en-US" altLang="ko-KR" dirty="0"/>
              <a:t>delay</a:t>
            </a:r>
            <a:r>
              <a:rPr lang="ko-KR" altLang="en-US" dirty="0"/>
              <a:t>때문에 약간의 </a:t>
            </a:r>
            <a:r>
              <a:rPr lang="ko-KR" altLang="en-US" dirty="0" err="1"/>
              <a:t>못듣는</a:t>
            </a:r>
            <a:r>
              <a:rPr lang="ko-KR" altLang="en-US" dirty="0"/>
              <a:t> 경향이 있지만 주변에 노이즈가 있어도 명령 인식자체는 높은 인식률을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4856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음성 인식 정확도를 극대화하기 위해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b="1" dirty="0"/>
              <a:t>지향성 마이크를 활용한 하드웨어 설계</a:t>
            </a:r>
            <a:r>
              <a:rPr lang="ko-KR" altLang="en-US" dirty="0"/>
              <a:t>를 도입할 예정이다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사용자의 발화 방향과 주변 환경의 소음 조건을 고려하여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b="1" dirty="0"/>
              <a:t>마이크의 위치</a:t>
            </a:r>
            <a:r>
              <a:rPr lang="en-US" altLang="ko-KR" b="1" dirty="0"/>
              <a:t>, </a:t>
            </a:r>
            <a:r>
              <a:rPr lang="ko-KR" altLang="en-US" b="1" dirty="0"/>
              <a:t>방향성</a:t>
            </a:r>
            <a:r>
              <a:rPr lang="en-US" altLang="ko-KR" b="1" dirty="0"/>
              <a:t>, </a:t>
            </a:r>
            <a:r>
              <a:rPr lang="ko-KR" altLang="en-US" b="1" dirty="0"/>
              <a:t>감도 특성 등을 최적화</a:t>
            </a:r>
            <a:r>
              <a:rPr lang="ko-KR" altLang="en-US" dirty="0"/>
              <a:t>함으로써</a:t>
            </a:r>
            <a:br>
              <a:rPr lang="ko-KR" altLang="en-US" dirty="0"/>
            </a:br>
            <a:r>
              <a:rPr lang="ko-KR" altLang="en-US" dirty="0"/>
              <a:t>음악</a:t>
            </a:r>
            <a:r>
              <a:rPr lang="en-US" altLang="ko-KR" dirty="0"/>
              <a:t>, </a:t>
            </a:r>
            <a:r>
              <a:rPr lang="ko-KR" altLang="en-US" dirty="0"/>
              <a:t>키보드</a:t>
            </a:r>
            <a:r>
              <a:rPr lang="en-US" altLang="ko-KR" dirty="0"/>
              <a:t>, </a:t>
            </a:r>
            <a:r>
              <a:rPr lang="ko-KR" altLang="en-US" dirty="0"/>
              <a:t>팬 소음 등 비의도적 소리에 대한 오인식을 최소화하고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b="1" dirty="0"/>
              <a:t>정확한 명령어 인식과 빠른 반응 속도</a:t>
            </a:r>
            <a:r>
              <a:rPr lang="ko-KR" altLang="en-US" dirty="0"/>
              <a:t>를 달성하는 실시간 음성 제어 시스템을 완성할 계획이다</a:t>
            </a:r>
            <a:r>
              <a:rPr lang="en-US" altLang="ko-KR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9052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차트 개체 틀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차트를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날짜 개체 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바닥글 개체 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슬라이드 번호 개체 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SmartArt 개체 틀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4명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1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8명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2" name="텍스트 개체 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6" name="그림 개체 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0" name="텍스트 개체 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8" name="그림 개체 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자금 조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내용 개체 틀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내용 개체 틀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내용 개체 틀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무리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타임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직선 연결선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연결선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소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날짜 개체 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 3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hyperlink" Target="https://alphacephei.com/en/#page-top" TargetMode="Externa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ko-KR" altLang="en-US" dirty="0" err="1"/>
              <a:t>캡돌</a:t>
            </a:r>
            <a:r>
              <a:rPr lang="ko-KR" altLang="en-US" dirty="0"/>
              <a:t> </a:t>
            </a:r>
            <a:r>
              <a:rPr lang="en-US" altLang="ko-KR" dirty="0"/>
              <a:t>+ I 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rt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 rtlCol="0"/>
          <a:lstStyle/>
          <a:p>
            <a:pPr rtl="0"/>
            <a:r>
              <a:rPr lang="ko-KR" altLang="en-US" dirty="0"/>
              <a:t>음성 인식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/>
              <a:t>2</a:t>
            </a:fld>
            <a:endParaRPr lang="ko-KR" altLang="en-ZA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4B2FD788-DA5B-17C6-52ED-A6C7B1A8F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8035" y="2346008"/>
            <a:ext cx="3378820" cy="3196147"/>
          </a:xfr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419" y="4156404"/>
            <a:ext cx="3139440" cy="1325563"/>
          </a:xfrm>
        </p:spPr>
        <p:txBody>
          <a:bodyPr rtlCol="0"/>
          <a:lstStyle/>
          <a:p>
            <a:pPr rtl="0"/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 err="1"/>
              <a:t>VoSK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-KR" altLang="en-US" dirty="0"/>
              <a:t>낮은 용량 </a:t>
            </a:r>
            <a:r>
              <a:rPr lang="en-US" altLang="ko-KR" dirty="0"/>
              <a:t>, </a:t>
            </a:r>
            <a:r>
              <a:rPr lang="ko-KR" altLang="en-US" dirty="0"/>
              <a:t>통신필요 </a:t>
            </a:r>
            <a:r>
              <a:rPr lang="en-US" altLang="ko-KR" dirty="0"/>
              <a:t>x, </a:t>
            </a:r>
            <a:r>
              <a:rPr lang="ko-KR" altLang="en-US"/>
              <a:t>응답이 빠르다</a:t>
            </a:r>
            <a:endParaRPr lang="ko-KR" altLang="en-US" dirty="0"/>
          </a:p>
        </p:txBody>
      </p:sp>
      <p:sp>
        <p:nvSpPr>
          <p:cNvPr id="21" name="바닥글 개체 틀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ko-KR" altLang="en-US" dirty="0"/>
              <a:t>설 자료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7AA31C8-D33B-AAEB-2445-A8485C124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228" y="2107566"/>
            <a:ext cx="3445727" cy="403697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D7E10C3-33B8-A3C4-9070-83785E445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955" y="2087395"/>
            <a:ext cx="4616202" cy="4138019"/>
          </a:xfrm>
          <a:prstGeom prst="rect">
            <a:avLst/>
          </a:prstGeom>
        </p:spPr>
      </p:pic>
      <p:pic>
        <p:nvPicPr>
          <p:cNvPr id="1026" name="Picture 2" descr="Logo">
            <a:hlinkClick r:id="rId5"/>
            <a:extLst>
              <a:ext uri="{FF2B5EF4-FFF2-40B4-BE49-F238E27FC236}">
                <a16:creationId xmlns:a16="http://schemas.microsoft.com/office/drawing/2014/main" id="{908D9A13-4DD2-8B68-76CF-556BA71C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12" y="4126055"/>
            <a:ext cx="190500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6811A9-4AEF-0EB6-D225-36F04F99B1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주변 노이즈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BC5C76CA-98B9-52E2-E348-B886EF34897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F6D12638-8B9C-4615-6433-74AE7CC8F54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FE42C77D-774C-C8F8-D27C-1680A7375A2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9A3D980-AA58-4AAA-0A50-1FD88F9E8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42" y="1860060"/>
            <a:ext cx="4313294" cy="327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51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035B182F-CA8D-6C99-BE6C-29907B95E7D9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45E9D173-CCF5-C883-3422-85287432F3D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40170D74-A171-989E-5EBB-C6D825CFB09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KakaoTalk_20250416_233554819">
            <a:hlinkClick r:id="" action="ppaction://media"/>
            <a:extLst>
              <a:ext uri="{FF2B5EF4-FFF2-40B4-BE49-F238E27FC236}">
                <a16:creationId xmlns:a16="http://schemas.microsoft.com/office/drawing/2014/main" id="{6BB7ED35-6EDA-3140-1DED-56AF7F3171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5028" y="685800"/>
            <a:ext cx="864777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1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2D36C-3564-0616-0F51-FF0E141D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Speech_recognition</a:t>
            </a:r>
            <a:r>
              <a:rPr lang="en-US" altLang="ko-KR" dirty="0"/>
              <a:t> + google API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D99E22-C432-6929-392A-A470E0B3B4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무료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5D447B-F98A-FD71-2BD8-DA11C0784E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통신 필요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8A298228-0706-516B-4934-57B3A28CE647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5F81275C-8371-1457-3D0A-8921568E860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B05665C9-E54C-7298-5574-A290C004FA5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A6E456-E37B-610E-327A-B2EFAC1C1F9F}"/>
              </a:ext>
            </a:extLst>
          </p:cNvPr>
          <p:cNvSpPr txBox="1"/>
          <p:nvPr/>
        </p:nvSpPr>
        <p:spPr>
          <a:xfrm>
            <a:off x="6096000" y="3685478"/>
            <a:ext cx="5523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sz="3200" dirty="0"/>
              <a:t>높은 정확도 </a:t>
            </a:r>
            <a:r>
              <a:rPr lang="en-US" altLang="ko-KR" sz="3200" dirty="0"/>
              <a:t>+ </a:t>
            </a:r>
            <a:r>
              <a:rPr lang="ko-KR" altLang="en-US" sz="3200" dirty="0"/>
              <a:t>노이즈 처리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5C344A-B813-4296-D51A-4EAA8E23C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29" y="305301"/>
            <a:ext cx="4603497" cy="357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1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C00D2A-D13A-8628-26F2-164B2AEDAC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9ADD36-05B5-C727-3620-C68DE572E8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3D81872-EF11-C30E-C68F-D836A9BACC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3405414-5ABA-ECDB-08D7-9ABC5F58968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935254E-5A3D-97AE-6E40-C405D71BA79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F74B362-F9E1-3243-F4C5-37A526C8495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F34F666-9AB4-A99F-E3B1-5A851FB8204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KakaoTalk_20250417_134256170">
            <a:hlinkClick r:id="" action="ppaction://media"/>
            <a:extLst>
              <a:ext uri="{FF2B5EF4-FFF2-40B4-BE49-F238E27FC236}">
                <a16:creationId xmlns:a16="http://schemas.microsoft.com/office/drawing/2014/main" id="{C41DF3EE-1EA8-C26D-9B55-A9613D6254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2768" y="685800"/>
            <a:ext cx="940003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9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/>
          <a:lstStyle/>
          <a:p>
            <a:pPr rtl="0"/>
            <a:r>
              <a:rPr lang="ko-KR" altLang="en-US" dirty="0"/>
              <a:t>향후 계획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DC0E0A-2715-4BF9-8659-0ED8629B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E75224-81EB-4CDA-BBBE-44B4B2F3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8</a:t>
            </a:fld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2860DCD-F188-6D60-E447-9B2D3E8D7CC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3E901BA-C929-69DC-2DC4-C1B539E8E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theme/theme1.xml><?xml version="1.0" encoding="utf-8"?>
<a:theme xmlns:a="http://schemas.openxmlformats.org/drawingml/2006/main" name="모노라인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8872_TF22318419_Win32" id="{2BE6961B-FA69-4260-AFAD-3D8256877AF9}" vid="{2636BF1C-1032-4E29-96EC-D5D5F0CCF6A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BA3906-9696-4247-AC0D-DD5C26B2A70A}">
  <ds:schemaRefs>
    <ds:schemaRef ds:uri="http://schemas.microsoft.com/sharepoint/v3"/>
    <ds:schemaRef ds:uri="71af3243-3dd4-4a8d-8c0d-dd76da1f02a5"/>
    <ds:schemaRef ds:uri="16c05727-aa75-4e4a-9b5f-8a80a1165891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230e9df3-be65-4c73-a93b-d1236ebd677e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미니멀한 영업 프레젠테이션</Template>
  <TotalTime>354</TotalTime>
  <Words>273</Words>
  <Application>Microsoft Office PowerPoint</Application>
  <PresentationFormat>와이드스크린</PresentationFormat>
  <Paragraphs>41</Paragraphs>
  <Slides>8</Slides>
  <Notes>8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모노라인</vt:lpstr>
      <vt:lpstr>캡돌 + I </vt:lpstr>
      <vt:lpstr>음성 인식</vt:lpstr>
      <vt:lpstr>1. VoSK</vt:lpstr>
      <vt:lpstr>PowerPoint 프레젠테이션</vt:lpstr>
      <vt:lpstr>PowerPoint 프레젠테이션</vt:lpstr>
      <vt:lpstr>Speech_recognition + google API</vt:lpstr>
      <vt:lpstr>PowerPoint 프레젠테이션</vt:lpstr>
      <vt:lpstr>향후 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호세 곽</dc:creator>
  <cp:lastModifiedBy>정윤상/임베디드시스템공학과</cp:lastModifiedBy>
  <cp:revision>8</cp:revision>
  <dcterms:created xsi:type="dcterms:W3CDTF">2025-04-16T14:14:12Z</dcterms:created>
  <dcterms:modified xsi:type="dcterms:W3CDTF">2025-04-17T11:03:30Z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